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  <p:sldMasterId id="2147483732" r:id="rId4"/>
    <p:sldMasterId id="2147483756" r:id="rId5"/>
    <p:sldMasterId id="2147483769" r:id="rId6"/>
  </p:sldMasterIdLst>
  <p:notesMasterIdLst>
    <p:notesMasterId r:id="rId22"/>
  </p:notesMasterIdLst>
  <p:sldIdLst>
    <p:sldId id="308" r:id="rId7"/>
    <p:sldId id="309" r:id="rId8"/>
    <p:sldId id="304" r:id="rId9"/>
    <p:sldId id="306" r:id="rId10"/>
    <p:sldId id="286" r:id="rId11"/>
    <p:sldId id="310" r:id="rId12"/>
    <p:sldId id="288" r:id="rId13"/>
    <p:sldId id="303" r:id="rId14"/>
    <p:sldId id="295" r:id="rId15"/>
    <p:sldId id="305" r:id="rId16"/>
    <p:sldId id="282" r:id="rId17"/>
    <p:sldId id="284" r:id="rId18"/>
    <p:sldId id="293" r:id="rId19"/>
    <p:sldId id="291" r:id="rId20"/>
    <p:sldId id="307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D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13455-6455-47CE-A35C-E67D3495EEFA}" type="datetimeFigureOut">
              <a:rPr lang="zh-CN" altLang="en-US" smtClean="0"/>
              <a:pPr/>
              <a:t>2014/9/17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96A43-D0DB-49DE-911F-A92CD3BA83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62681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96A43-D0DB-49DE-911F-A92CD3BA831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81222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96A43-D0DB-49DE-911F-A92CD3BA831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81222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96A43-D0DB-49DE-911F-A92CD3BA831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95737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99637-8395-4AC3-A1E5-F4B930A463A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5122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054F4-B0FA-407B-91F6-0DA729EABAD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8052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C376E-67D6-456F-A47C-91C8BBC33D5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1039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99637-8395-4AC3-A1E5-F4B930A463A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8437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44FB6-3C6A-4F4F-BAD4-0DA1CB98BBC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635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619D3-7699-4DC4-83CF-2E2F7875FC4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74726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79158-D713-42F5-BE30-079017A33ADD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7989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83FAF-D21E-435C-8E73-E91CED6B3B0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1769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FA8A6-046D-493D-AC3D-B89E7786B75D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05602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D8D8E-235A-46D7-8ABB-BB141DC62D61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6919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7603B-31C0-4484-88AA-265E447D191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462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44FB6-3C6A-4F4F-BAD4-0DA1CB98BBC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12958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3D710-5506-47E7-AE6F-8C605314E1AF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24573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054F4-B0FA-407B-91F6-0DA729EABAD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22608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C376E-67D6-456F-A47C-91C8BBC33D5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64795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99637-8395-4AC3-A1E5-F4B930A463A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5657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44FB6-3C6A-4F4F-BAD4-0DA1CB98BBC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62494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619D3-7699-4DC4-83CF-2E2F7875FC4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41836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79158-D713-42F5-BE30-079017A33ADD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21651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83FAF-D21E-435C-8E73-E91CED6B3B0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88684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FA8A6-046D-493D-AC3D-B89E7786B75D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81733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D8D8E-235A-46D7-8ABB-BB141DC62D61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5789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619D3-7699-4DC4-83CF-2E2F7875FC4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81473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7603B-31C0-4484-88AA-265E447D191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72505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3D710-5506-47E7-AE6F-8C605314E1AF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9365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054F4-B0FA-407B-91F6-0DA729EABAD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88116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C376E-67D6-456F-A47C-91C8BBC33D5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76324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99637-8395-4AC3-A1E5-F4B930A463A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57456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44FB6-3C6A-4F4F-BAD4-0DA1CB98BBC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4464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619D3-7699-4DC4-83CF-2E2F7875FC4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52973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79158-D713-42F5-BE30-079017A33ADD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32005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83FAF-D21E-435C-8E73-E91CED6B3B0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72077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FA8A6-046D-493D-AC3D-B89E7786B75D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0773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79158-D713-42F5-BE30-079017A33ADD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93872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D8D8E-235A-46D7-8ABB-BB141DC62D61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3583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7603B-31C0-4484-88AA-265E447D191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68728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3D710-5506-47E7-AE6F-8C605314E1AF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06811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054F4-B0FA-407B-91F6-0DA729EABAD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62303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C376E-67D6-456F-A47C-91C8BBC33D5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96807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67723886"/>
      </p:ext>
    </p:extLst>
  </p:cSld>
  <p:clrMapOvr>
    <a:masterClrMapping/>
  </p:clrMapOvr>
  <p:transition spd="slow" advTm="0">
    <p:zoom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9032039"/>
      </p:ext>
    </p:extLst>
  </p:cSld>
  <p:clrMapOvr>
    <a:masterClrMapping/>
  </p:clrMapOvr>
  <p:transition spd="slow" advTm="0">
    <p:zoom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3651415658"/>
      </p:ext>
    </p:extLst>
  </p:cSld>
  <p:clrMapOvr>
    <a:masterClrMapping/>
  </p:clrMapOvr>
  <p:transition spd="slow" advTm="0">
    <p:zo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66462410"/>
      </p:ext>
    </p:extLst>
  </p:cSld>
  <p:clrMapOvr>
    <a:masterClrMapping/>
  </p:clrMapOvr>
  <p:transition spd="slow" advTm="0">
    <p:zo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06185912"/>
      </p:ext>
    </p:extLst>
  </p:cSld>
  <p:clrMapOvr>
    <a:masterClrMapping/>
  </p:clrMapOvr>
  <p:transition spd="slow" advTm="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83FAF-D21E-435C-8E73-E91CED6B3B0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88524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61513371"/>
      </p:ext>
    </p:extLst>
  </p:cSld>
  <p:clrMapOvr>
    <a:masterClrMapping/>
  </p:clrMapOvr>
  <p:transition spd="slow" advTm="0">
    <p:zoom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407572539"/>
      </p:ext>
    </p:extLst>
  </p:cSld>
  <p:clrMapOvr>
    <a:masterClrMapping/>
  </p:clrMapOvr>
  <p:transition spd="slow" advTm="0">
    <p:zoom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2654156970"/>
      </p:ext>
    </p:extLst>
  </p:cSld>
  <p:clrMapOvr>
    <a:masterClrMapping/>
  </p:clrMapOvr>
  <p:transition spd="slow" advTm="0">
    <p:zoom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2673023375"/>
      </p:ext>
    </p:extLst>
  </p:cSld>
  <p:clrMapOvr>
    <a:masterClrMapping/>
  </p:clrMapOvr>
  <p:transition spd="slow" advTm="0">
    <p:zoom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46504772"/>
      </p:ext>
    </p:extLst>
  </p:cSld>
  <p:clrMapOvr>
    <a:masterClrMapping/>
  </p:clrMapOvr>
  <p:transition spd="slow" advTm="0">
    <p:zoom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4342717"/>
      </p:ext>
    </p:extLst>
  </p:cSld>
  <p:clrMapOvr>
    <a:masterClrMapping/>
  </p:clrMapOvr>
  <p:transition spd="slow" advTm="0">
    <p:zoom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21B9A-56FD-424F-913C-D9015CF8D813}" type="datetimeFigureOut">
              <a:rPr lang="zh-CN" altLang="en-US" smtClean="0">
                <a:solidFill>
                  <a:srgbClr val="000000"/>
                </a:solidFill>
              </a:rPr>
              <a:pPr/>
              <a:t>2014/9/17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957762" y="6143644"/>
            <a:ext cx="4186238" cy="501650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>
                <a:solidFill>
                  <a:srgbClr val="000000"/>
                </a:solidFill>
              </a:rPr>
              <a:t>山东省自有品牌调研团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3" hasCustomPrompt="1"/>
          </p:nvPr>
        </p:nvSpPr>
        <p:spPr>
          <a:xfrm>
            <a:off x="4357654" y="6072206"/>
            <a:ext cx="4786346" cy="500063"/>
          </a:xfrm>
          <a:prstGeom prst="rect">
            <a:avLst/>
          </a:prstGeom>
        </p:spPr>
        <p:txBody>
          <a:bodyPr/>
          <a:lstStyle>
            <a:lvl1pPr>
              <a:defRPr>
                <a:latin typeface="华文新魏" pitchFamily="2" charset="-122"/>
                <a:ea typeface="华文新魏" pitchFamily="2" charset="-122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dirty="0" smtClean="0"/>
              <a:t>山东省自有品牌调研团</a:t>
            </a:r>
          </a:p>
        </p:txBody>
      </p:sp>
    </p:spTree>
    <p:extLst>
      <p:ext uri="{BB962C8B-B14F-4D97-AF65-F5344CB8AC3E}">
        <p14:creationId xmlns="" xmlns:p14="http://schemas.microsoft.com/office/powerpoint/2010/main" val="2109824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99637-8395-4AC3-A1E5-F4B930A463A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613081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44FB6-3C6A-4F4F-BAD4-0DA1CB98BBC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33262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619D3-7699-4DC4-83CF-2E2F7875FC4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7566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FA8A6-046D-493D-AC3D-B89E7786B75D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150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79158-D713-42F5-BE30-079017A33ADD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139565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83FAF-D21E-435C-8E73-E91CED6B3B0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78000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FA8A6-046D-493D-AC3D-B89E7786B75D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61615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D8D8E-235A-46D7-8ABB-BB141DC62D61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417093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7603B-31C0-4484-88AA-265E447D191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221134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3D710-5506-47E7-AE6F-8C605314E1AF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6742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054F4-B0FA-407B-91F6-0DA729EABAD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85519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C376E-67D6-456F-A47C-91C8BBC33D5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0571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D8D8E-235A-46D7-8ABB-BB141DC62D61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360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7603B-31C0-4484-88AA-265E447D191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055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3D710-5506-47E7-AE6F-8C605314E1AF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4684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8D042AA-3187-4AB3-AA7A-B0AF7A6961EB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4978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8D042AA-3187-4AB3-AA7A-B0AF7A6961EB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61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8D042AA-3187-4AB3-AA7A-B0AF7A6961EB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8765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8D042AA-3187-4AB3-AA7A-B0AF7A6961EB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287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图片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2623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ransition spd="slow" advTm="0">
    <p:zoom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8D042AA-3187-4AB3-AA7A-B0AF7A6961EB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051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10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039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71472" y="571480"/>
            <a:ext cx="814393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zh-CN" altLang="en-US" sz="6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山东大学经济学院</a:t>
            </a:r>
            <a:endParaRPr lang="en-US" altLang="zh-CN" sz="60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zh-CN" altLang="en-US" sz="6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第十四届研究生会简介</a:t>
            </a:r>
            <a:endParaRPr lang="zh-CN" altLang="en-US" sz="6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6" y="0"/>
            <a:ext cx="9129847" cy="6858000"/>
          </a:xfrm>
          <a:prstGeom prst="rect">
            <a:avLst/>
          </a:prstGeom>
        </p:spPr>
      </p:pic>
      <p:pic>
        <p:nvPicPr>
          <p:cNvPr id="1026" name="Picture 2" descr="C:\Users\lyx\Desktop\large_eJfj_2a8b000085ff11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60000">
            <a:off x="370536" y="3436469"/>
            <a:ext cx="3510390" cy="23402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yx\Desktop\large_MW3U_4e1800001e1e126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0000">
            <a:off x="4661479" y="310493"/>
            <a:ext cx="3587620" cy="26907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yx\Desktop\large_SclW_46e9000089a4118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979" y="3573016"/>
            <a:ext cx="4725407" cy="315027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横卷形 9"/>
          <p:cNvSpPr/>
          <p:nvPr/>
        </p:nvSpPr>
        <p:spPr>
          <a:xfrm rot="-1980000">
            <a:off x="884706" y="1366972"/>
            <a:ext cx="2088734" cy="1357322"/>
          </a:xfrm>
          <a:prstGeom prst="horizontalScroll">
            <a:avLst/>
          </a:prstGeom>
          <a:solidFill>
            <a:srgbClr val="50D050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活动剪影</a:t>
            </a: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401487067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70" y="0"/>
            <a:ext cx="9136059" cy="6858000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8643966" cy="808038"/>
          </a:xfrm>
        </p:spPr>
        <p:txBody>
          <a:bodyPr/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权益部 </a:t>
            </a:r>
            <a:endParaRPr lang="zh-CN" altLang="en-US" sz="36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500166" y="1357298"/>
            <a:ext cx="7429552" cy="3168352"/>
          </a:xfrm>
        </p:spPr>
        <p:txBody>
          <a:bodyPr/>
          <a:lstStyle/>
          <a:p>
            <a:pPr>
              <a:lnSpc>
                <a:spcPts val="4000"/>
              </a:lnSpc>
              <a:spcBef>
                <a:spcPts val="0"/>
              </a:spcBef>
              <a:buNone/>
            </a:pP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zh-CN" sz="2400" dirty="0" smtClean="0">
                <a:latin typeface="华文楷体" pitchFamily="2" charset="-122"/>
                <a:ea typeface="华文楷体" pitchFamily="2" charset="-122"/>
              </a:rPr>
              <a:t>权益部是经济学院研究生会的重要组成部门，是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None/>
            </a:pPr>
            <a:r>
              <a:rPr lang="zh-CN" altLang="zh-CN" sz="2400" dirty="0" smtClean="0">
                <a:latin typeface="华文楷体" pitchFamily="2" charset="-122"/>
                <a:ea typeface="华文楷体" pitchFamily="2" charset="-122"/>
              </a:rPr>
              <a:t>学生与学院之间良好沟通的桥梁。权益部始终秉承全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None/>
            </a:pPr>
            <a:r>
              <a:rPr lang="zh-CN" altLang="zh-CN" sz="2400" dirty="0" smtClean="0">
                <a:latin typeface="华文楷体" pitchFamily="2" charset="-122"/>
                <a:ea typeface="华文楷体" pitchFamily="2" charset="-122"/>
              </a:rPr>
              <a:t>心全意为同学服务的宗旨，坚定维护同学权益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，</a:t>
            </a:r>
            <a:r>
              <a:rPr lang="zh-CN" altLang="zh-CN" sz="2400" dirty="0" smtClean="0">
                <a:latin typeface="华文楷体" pitchFamily="2" charset="-122"/>
                <a:ea typeface="华文楷体" pitchFamily="2" charset="-122"/>
              </a:rPr>
              <a:t>本着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None/>
            </a:pPr>
            <a:r>
              <a:rPr lang="zh-CN" altLang="zh-CN" sz="2400" dirty="0" smtClean="0">
                <a:latin typeface="华文楷体" pitchFamily="2" charset="-122"/>
                <a:ea typeface="华文楷体" pitchFamily="2" charset="-122"/>
              </a:rPr>
              <a:t>贴近实际、合理维权的原则，切实维护好同学们的各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None/>
            </a:pPr>
            <a:r>
              <a:rPr lang="zh-CN" altLang="zh-CN" sz="2400" dirty="0" smtClean="0">
                <a:latin typeface="华文楷体" pitchFamily="2" charset="-122"/>
                <a:ea typeface="华文楷体" pitchFamily="2" charset="-122"/>
              </a:rPr>
              <a:t>项权益，开展活动服务广大同学。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    主要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举办活动有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：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None/>
            </a:pP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研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究生交友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舞会   </a:t>
            </a: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安全知识竞赛 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None/>
            </a:pP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学生意见征集活动 </a:t>
            </a: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卫生大检查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6" name="竖排标题 1"/>
          <p:cNvSpPr txBox="1">
            <a:spLocks/>
          </p:cNvSpPr>
          <p:nvPr/>
        </p:nvSpPr>
        <p:spPr bwMode="auto">
          <a:xfrm>
            <a:off x="251521" y="1988840"/>
            <a:ext cx="1177208" cy="3331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部</a:t>
            </a:r>
            <a:endParaRPr lang="en-US" altLang="zh-CN" sz="36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门</a:t>
            </a:r>
            <a:endParaRPr lang="en-US" altLang="zh-CN" sz="36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介</a:t>
            </a:r>
            <a:endParaRPr lang="en-US" altLang="zh-CN" sz="36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绍</a:t>
            </a:r>
          </a:p>
        </p:txBody>
      </p:sp>
    </p:spTree>
    <p:extLst>
      <p:ext uri="{BB962C8B-B14F-4D97-AF65-F5344CB8AC3E}">
        <p14:creationId xmlns="" xmlns:p14="http://schemas.microsoft.com/office/powerpoint/2010/main" val="10641254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70" y="0"/>
            <a:ext cx="9136059" cy="6858000"/>
          </a:xfrm>
          <a:prstGeom prst="rect">
            <a:avLst/>
          </a:prstGeom>
        </p:spPr>
      </p:pic>
      <p:sp>
        <p:nvSpPr>
          <p:cNvPr id="6" name="竖排标题 1"/>
          <p:cNvSpPr txBox="1">
            <a:spLocks/>
          </p:cNvSpPr>
          <p:nvPr/>
        </p:nvSpPr>
        <p:spPr bwMode="auto">
          <a:xfrm>
            <a:off x="252917" y="313779"/>
            <a:ext cx="1409981" cy="585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活</a:t>
            </a:r>
            <a:endParaRPr lang="en-US" altLang="zh-CN" sz="3600" b="1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3600" b="1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动</a:t>
            </a:r>
            <a:endParaRPr lang="en-US" altLang="zh-CN" sz="3600" b="1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3600" b="1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剪</a:t>
            </a:r>
            <a:endParaRPr lang="en-US" altLang="zh-CN" sz="3600" b="1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3600" b="1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影</a:t>
            </a:r>
            <a:endParaRPr lang="zh-CN" altLang="en-US" sz="36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979712" y="191277"/>
            <a:ext cx="2699792" cy="2232248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1979712" y="3653219"/>
            <a:ext cx="2699792" cy="2232248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5806571" y="179399"/>
            <a:ext cx="2699792" cy="22322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5904656" y="3719933"/>
            <a:ext cx="2699792" cy="2232248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537520" y="2595165"/>
            <a:ext cx="158417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安全知识竞赛</a:t>
            </a:r>
            <a:endParaRPr lang="zh-CN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37520" y="6165304"/>
            <a:ext cx="176419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卫   生   检    查</a:t>
            </a:r>
            <a:endParaRPr lang="zh-CN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6367" y="2556430"/>
            <a:ext cx="180020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研究生交友舞会</a:t>
            </a:r>
            <a:endParaRPr lang="zh-CN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6216" y="6165304"/>
            <a:ext cx="158417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学生意见征集</a:t>
            </a:r>
            <a:endParaRPr lang="zh-CN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978379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1" y="0"/>
            <a:ext cx="9138037" cy="6857999"/>
          </a:xfrm>
          <a:prstGeom prst="rect">
            <a:avLst/>
          </a:prstGeom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zh-CN" altLang="en-US" sz="3600" b="1" kern="1200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社会实践</a:t>
            </a:r>
            <a:r>
              <a:rPr lang="zh-CN" altLang="en-US" sz="3600" b="1" kern="1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部</a:t>
            </a:r>
            <a:r>
              <a:rPr lang="zh-CN" altLang="en-US" sz="3200" dirty="0"/>
              <a:t> </a:t>
            </a:r>
            <a:endParaRPr lang="zh-CN" altLang="en-US" dirty="0"/>
          </a:p>
        </p:txBody>
      </p:sp>
      <p:sp>
        <p:nvSpPr>
          <p:cNvPr id="5" name="竖排标题 1"/>
          <p:cNvSpPr txBox="1">
            <a:spLocks/>
          </p:cNvSpPr>
          <p:nvPr/>
        </p:nvSpPr>
        <p:spPr bwMode="auto">
          <a:xfrm>
            <a:off x="251521" y="1875362"/>
            <a:ext cx="1105770" cy="3331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部</a:t>
            </a:r>
            <a:endParaRPr lang="en-US" altLang="zh-CN" sz="36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门</a:t>
            </a:r>
            <a:endParaRPr lang="en-US" altLang="zh-CN" sz="36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介</a:t>
            </a:r>
            <a:endParaRPr lang="en-US" altLang="zh-CN" sz="36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绍</a:t>
            </a:r>
          </a:p>
        </p:txBody>
      </p:sp>
      <p:sp>
        <p:nvSpPr>
          <p:cNvPr id="3" name="矩形 2"/>
          <p:cNvSpPr/>
          <p:nvPr/>
        </p:nvSpPr>
        <p:spPr>
          <a:xfrm>
            <a:off x="1142976" y="1000108"/>
            <a:ext cx="7416824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实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践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部旨在增强同学们的社会实践能力，以交流会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、讲座等形式，增进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同学们之间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的联系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交流；以求职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训练营、模拟面试等形式，为同学们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提供一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个将理论应用于实践的舞台，以达到实践锻炼自我的目的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主要举办活动有：</a:t>
            </a:r>
            <a:r>
              <a:rPr lang="en-US" altLang="zh-CN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sym typeface="Wingdings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  <a:sym typeface="Wingdings"/>
            </a:endParaRPr>
          </a:p>
          <a:p>
            <a:pPr marL="342900" indent="-342900">
              <a:lnSpc>
                <a:spcPts val="4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直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击公考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讲座   </a:t>
            </a:r>
            <a:endParaRPr lang="en-US" altLang="zh-CN" sz="2400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 marL="342900" indent="-342900">
              <a:lnSpc>
                <a:spcPts val="400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实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习经验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交流会</a:t>
            </a:r>
            <a:endParaRPr lang="en-US" altLang="zh-CN" sz="2400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求职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经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验专场交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流会（银行、名企、公务员）</a:t>
            </a:r>
          </a:p>
          <a:p>
            <a:pPr>
              <a:lnSpc>
                <a:spcPts val="4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新学期工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作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展望：</a:t>
            </a:r>
            <a:endParaRPr lang="en-US" altLang="zh-CN" sz="2400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求职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训练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营</a:t>
            </a:r>
            <a:r>
              <a:rPr lang="en-US" altLang="zh-CN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en-US" altLang="zh-CN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模拟面试</a:t>
            </a:r>
            <a:endParaRPr lang="en-US" altLang="zh-CN" sz="2400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94570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1" y="0"/>
            <a:ext cx="9138037" cy="6857999"/>
          </a:xfrm>
          <a:prstGeom prst="rect">
            <a:avLst/>
          </a:prstGeom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5005403" y="4784324"/>
            <a:ext cx="34290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楷体" pitchFamily="2" charset="-122"/>
                <a:ea typeface="华文楷体" pitchFamily="2" charset="-122"/>
              </a:rPr>
              <a:t>公务员专题讲座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4" name="内容占位符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5403" y="404664"/>
            <a:ext cx="3610650" cy="2550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2857496"/>
            <a:ext cx="3645282" cy="2733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右箭头 16"/>
          <p:cNvSpPr/>
          <p:nvPr/>
        </p:nvSpPr>
        <p:spPr>
          <a:xfrm>
            <a:off x="4395354" y="1720150"/>
            <a:ext cx="500066" cy="357190"/>
          </a:xfrm>
          <a:prstGeom prst="rightArrow">
            <a:avLst/>
          </a:prstGeom>
          <a:blipFill>
            <a:blip r:embed="rId5" cstate="print"/>
            <a:tile tx="0" ty="0" sx="100000" sy="100000" flip="none" algn="tl"/>
          </a:blipFill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横卷形 17"/>
          <p:cNvSpPr/>
          <p:nvPr/>
        </p:nvSpPr>
        <p:spPr>
          <a:xfrm rot="-1980000">
            <a:off x="201138" y="717900"/>
            <a:ext cx="2088734" cy="1357322"/>
          </a:xfrm>
          <a:prstGeom prst="horizontalScroll">
            <a:avLst/>
          </a:prstGeom>
          <a:noFill/>
          <a:ln>
            <a:solidFill>
              <a:srgbClr val="5050E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活动剪影</a:t>
            </a:r>
          </a:p>
          <a:p>
            <a:pPr algn="ctr"/>
            <a:endParaRPr lang="zh-CN" altLang="en-US" dirty="0"/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1431868" y="1671509"/>
            <a:ext cx="34290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楷体" pitchFamily="2" charset="-122"/>
                <a:ea typeface="华文楷体" pitchFamily="2" charset="-122"/>
              </a:rPr>
              <a:t>就业经验交流会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auto">
          <a:xfrm>
            <a:off x="4781565" y="4784324"/>
            <a:ext cx="447675" cy="361950"/>
          </a:xfrm>
          <a:prstGeom prst="leftArrow">
            <a:avLst>
              <a:gd name="adj1" fmla="val 50000"/>
              <a:gd name="adj2" fmla="val 30921"/>
            </a:avLst>
          </a:prstGeom>
          <a:blipFill>
            <a:blip r:embed="rId6" cstate="print"/>
            <a:tile tx="0" ty="0" sx="100000" sy="100000" flip="none" algn="tl"/>
          </a:blipFill>
          <a:ln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5192136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mtClean="0">
              <a:ea typeface="宋体" pitchFamily="2" charset="-122"/>
            </a:endParaRPr>
          </a:p>
        </p:txBody>
      </p:sp>
      <p:pic>
        <p:nvPicPr>
          <p:cNvPr id="2052" name="图片 3" descr="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0" y="1828800"/>
            <a:ext cx="8533105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ContrastingRightFacing"/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zh-CN" altLang="en-US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charset="0"/>
                <a:ea typeface="+mn-ea"/>
              </a:rPr>
              <a:t>山东大学经济学院研究生会</a:t>
            </a:r>
            <a:endParaRPr lang="en-US" altLang="zh-CN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rial" charset="0"/>
              <a:ea typeface="+mn-ea"/>
            </a:endParaRPr>
          </a:p>
          <a:p>
            <a:pPr algn="ctr" eaLnBrk="0" hangingPunct="0">
              <a:defRPr/>
            </a:pPr>
            <a:r>
              <a:rPr lang="zh-CN" altLang="en-US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charset="0"/>
                <a:ea typeface="+mn-ea"/>
              </a:rPr>
              <a:t>期待您的加入</a:t>
            </a:r>
          </a:p>
        </p:txBody>
      </p:sp>
      <p:sp>
        <p:nvSpPr>
          <p:cNvPr id="9" name="矩形 8"/>
          <p:cNvSpPr/>
          <p:nvPr/>
        </p:nvSpPr>
        <p:spPr>
          <a:xfrm>
            <a:off x="6117209" y="6396335"/>
            <a:ext cx="302679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详情请关注学院网站</a:t>
            </a:r>
            <a:endParaRPr lang="zh-CN" altLang="en-US" sz="2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8039" cy="6858000"/>
          </a:xfrm>
          <a:prstGeom prst="rect">
            <a:avLst/>
          </a:prstGeom>
        </p:spPr>
      </p:pic>
      <p:pic>
        <p:nvPicPr>
          <p:cNvPr id="4" name="图片 3" descr="图片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500042"/>
            <a:ext cx="6680664" cy="544327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2" cy="6858000"/>
          </a:xfrm>
          <a:prstGeom prst="rect">
            <a:avLst/>
          </a:prstGeom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71480"/>
            <a:ext cx="8229600" cy="731838"/>
          </a:xfrm>
        </p:spPr>
        <p:txBody>
          <a:bodyPr/>
          <a:lstStyle/>
          <a:p>
            <a:r>
              <a:rPr lang="zh-CN" altLang="en-US" sz="3600" b="1" kern="1200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秘书处 </a:t>
            </a:r>
            <a:endParaRPr lang="zh-CN" altLang="en-US" sz="3600" b="1" kern="12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2285992"/>
            <a:ext cx="8445624" cy="5100887"/>
          </a:xfrm>
        </p:spPr>
        <p:txBody>
          <a:bodyPr>
            <a:normAutofit/>
          </a:bodyPr>
          <a:lstStyle/>
          <a:p>
            <a:pPr lvl="0">
              <a:lnSpc>
                <a:spcPts val="4000"/>
              </a:lnSpc>
              <a:spcBef>
                <a:spcPts val="0"/>
              </a:spcBef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协助主席团统筹各部门的工作，负责活动通知、场地申请、会议主持、人员考勤、活动记录等；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协助其他各个部门组织开展相关活动，主要包括场地申请、人员组织、采购协助、费用报销等；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整理研究生会各种资料，包括制定并及时更新研会成员通讯录、汇总存档各部门工作报告；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组织研会内部交流、素质拓展等研会集体活动；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3500"/>
              </a:lnSpc>
              <a:spcBef>
                <a:spcPts val="0"/>
              </a:spcBef>
            </a:pPr>
            <a:endParaRPr lang="zh-CN" altLang="en-US" sz="2400" dirty="0" smtClean="0">
              <a:latin typeface="华文楷体" pitchFamily="2" charset="-122"/>
              <a:ea typeface="华文楷体" pitchFamily="2" charset="-122"/>
            </a:endParaRPr>
          </a:p>
          <a:p>
            <a:pPr lvl="0">
              <a:lnSpc>
                <a:spcPct val="150000"/>
              </a:lnSpc>
            </a:pPr>
            <a:endParaRPr lang="zh-CN" altLang="en-US" sz="2000" b="1" dirty="0"/>
          </a:p>
        </p:txBody>
      </p:sp>
    </p:spTree>
    <p:extLst>
      <p:ext uri="{BB962C8B-B14F-4D97-AF65-F5344CB8AC3E}">
        <p14:creationId xmlns="" xmlns:p14="http://schemas.microsoft.com/office/powerpoint/2010/main" val="34015413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42852"/>
            <a:ext cx="8229600" cy="731838"/>
          </a:xfrm>
        </p:spPr>
        <p:txBody>
          <a:bodyPr/>
          <a:lstStyle/>
          <a:p>
            <a:r>
              <a:rPr lang="zh-CN" altLang="en-US" sz="3600" b="1" kern="1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宣传部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1241376"/>
            <a:ext cx="7920880" cy="5616624"/>
          </a:xfrm>
        </p:spPr>
        <p:txBody>
          <a:bodyPr/>
          <a:lstStyle/>
          <a:p>
            <a:pPr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    宣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传部是学生会对外宣传的窗口。通过多样的形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式，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如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报刊、校报、墙报、宣传栏、海报等宣传学生会各部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门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的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特色活动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，并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对学生会其他各部门的活动从有效宣传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的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角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度提出合理化的建议。</a:t>
            </a:r>
            <a:endParaRPr lang="en-US" altLang="zh-CN" sz="2400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    宣传部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的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主要工作是：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及时撰写新闻宣传稿，为全院学生第一时间传递信息；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为学生会内部举办的各类活动进行前期、后期宣传，并在举办活动时进行实时宣传。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。</a:t>
            </a:r>
          </a:p>
          <a:p>
            <a:pPr>
              <a:buFontTx/>
              <a:buNone/>
            </a:pPr>
            <a:endParaRPr lang="en-US" altLang="zh-CN" sz="2400" dirty="0">
              <a:latin typeface="华文楷体" pitchFamily="2" charset="-122"/>
              <a:ea typeface="华文楷体" pitchFamily="2" charset="-122"/>
            </a:endParaRPr>
          </a:p>
          <a:p>
            <a:pPr>
              <a:buFontTx/>
              <a:buNone/>
            </a:pPr>
            <a:endParaRPr lang="zh-CN" altLang="en-US" sz="2400" dirty="0">
              <a:latin typeface="华文楷体" pitchFamily="2" charset="-122"/>
              <a:ea typeface="华文楷体" pitchFamily="2" charset="-122"/>
            </a:endParaRPr>
          </a:p>
          <a:p>
            <a:pPr>
              <a:buFontTx/>
              <a:buNone/>
            </a:pPr>
            <a:endParaRPr lang="zh-CN" altLang="en-US" sz="2400" dirty="0">
              <a:latin typeface="华文楷体" pitchFamily="2" charset="-122"/>
              <a:ea typeface="华文楷体" pitchFamily="2" charset="-122"/>
            </a:endParaRPr>
          </a:p>
          <a:p>
            <a:pPr>
              <a:buFontTx/>
              <a:buNone/>
            </a:pPr>
            <a:endParaRPr lang="zh-CN" altLang="en-US" sz="1600" dirty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竖排标题 1"/>
          <p:cNvSpPr txBox="1">
            <a:spLocks/>
          </p:cNvSpPr>
          <p:nvPr/>
        </p:nvSpPr>
        <p:spPr bwMode="auto">
          <a:xfrm>
            <a:off x="35313" y="692696"/>
            <a:ext cx="1107663" cy="585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部</a:t>
            </a:r>
            <a:endParaRPr lang="en-US" altLang="zh-CN" sz="36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门</a:t>
            </a:r>
            <a:endParaRPr lang="en-US" altLang="zh-CN" sz="36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介</a:t>
            </a:r>
            <a:endParaRPr lang="en-US" altLang="zh-CN" sz="36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  <a:p>
            <a:r>
              <a:rPr lang="zh-CN" altLang="en-US" sz="3600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绍</a:t>
            </a:r>
            <a:endParaRPr lang="zh-CN" altLang="en-US" sz="36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02577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8229600" cy="808038"/>
          </a:xfrm>
        </p:spPr>
        <p:txBody>
          <a:bodyPr/>
          <a:lstStyle/>
          <a:p>
            <a:r>
              <a:rPr lang="zh-CN" altLang="en-US" sz="3600" b="1" kern="1200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学术部 </a:t>
            </a:r>
            <a:endParaRPr lang="zh-CN" altLang="en-US" sz="3600" b="1" kern="12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</p:txBody>
      </p:sp>
      <p:sp>
        <p:nvSpPr>
          <p:cNvPr id="27" name="竖排标题 1"/>
          <p:cNvSpPr txBox="1">
            <a:spLocks/>
          </p:cNvSpPr>
          <p:nvPr/>
        </p:nvSpPr>
        <p:spPr bwMode="auto">
          <a:xfrm>
            <a:off x="85585" y="875255"/>
            <a:ext cx="1200268" cy="585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部</a:t>
            </a:r>
            <a:endParaRPr lang="en-US" altLang="zh-CN" sz="3600" b="1" dirty="0" smtClean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  <a:p>
            <a:r>
              <a:rPr lang="zh-CN" altLang="en-US" sz="3600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门</a:t>
            </a:r>
            <a:endParaRPr lang="en-US" altLang="zh-CN" sz="3600" b="1" dirty="0" smtClean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  <a:p>
            <a:r>
              <a:rPr lang="zh-CN" altLang="en-US" sz="3600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介</a:t>
            </a:r>
            <a:endParaRPr lang="en-US" altLang="zh-CN" sz="3600" b="1" dirty="0" smtClean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  <a:p>
            <a:r>
              <a:rPr lang="zh-CN" altLang="en-US" sz="3600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绍</a:t>
            </a:r>
            <a:endParaRPr lang="zh-CN" altLang="en-US" sz="36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14414" y="1000108"/>
            <a:ext cx="7929586" cy="5145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    学术部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以营造和建设良好的学术氛围为中心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，全力配合学院展开学风建设工作，积极举办学术活动和专题讲座，并邀请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国内外高校知名学者， 承办“稷下风”研究生学术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讲坛以及“海右”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博士生学术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论坛，旨在提高同学们的学术素质和专业素养。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    主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要举办活动有：</a:t>
            </a:r>
            <a:endParaRPr lang="en-US" altLang="zh-CN" sz="2400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海外留学经验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交流会              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学术达人经验交流会</a:t>
            </a:r>
            <a:endParaRPr lang="en-US" altLang="zh-CN" sz="2400" dirty="0">
              <a:latin typeface="华文楷体" pitchFamily="2" charset="-122"/>
              <a:ea typeface="华文楷体" pitchFamily="2" charset="-122"/>
            </a:endParaRPr>
          </a:p>
          <a:p>
            <a:pPr marL="342900" indent="-342900">
              <a:lnSpc>
                <a:spcPts val="4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“稷下风”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研究生学术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讲坛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 marL="342900" indent="-342900">
              <a:lnSpc>
                <a:spcPts val="4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“海右”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博士生学术论坛</a:t>
            </a:r>
            <a:endParaRPr lang="en-US" altLang="zh-CN" sz="2400" dirty="0"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933790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39943" cy="7072290"/>
          </a:xfrm>
          <a:prstGeom prst="rect">
            <a:avLst/>
          </a:prstGeom>
        </p:spPr>
      </p:pic>
      <p:sp>
        <p:nvSpPr>
          <p:cNvPr id="8" name="横卷形 7"/>
          <p:cNvSpPr/>
          <p:nvPr/>
        </p:nvSpPr>
        <p:spPr>
          <a:xfrm>
            <a:off x="428596" y="214290"/>
            <a:ext cx="2705524" cy="983032"/>
          </a:xfrm>
          <a:prstGeom prst="horizontalScroll">
            <a:avLst/>
          </a:prstGeom>
          <a:noFill/>
          <a:ln>
            <a:solidFill>
              <a:srgbClr val="42EEEE"/>
            </a:solidFill>
            <a:prstDash val="dashDot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活动剪影</a:t>
            </a:r>
          </a:p>
        </p:txBody>
      </p:sp>
      <p:pic>
        <p:nvPicPr>
          <p:cNvPr id="9" name="图片 8" descr="large_e2QW_75220000165c118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23055">
            <a:off x="4966217" y="645061"/>
            <a:ext cx="3714744" cy="2786058"/>
          </a:xfrm>
          <a:prstGeom prst="rect">
            <a:avLst/>
          </a:prstGeom>
        </p:spPr>
      </p:pic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4000496" y="4572008"/>
            <a:ext cx="447675" cy="361950"/>
          </a:xfrm>
          <a:prstGeom prst="leftArrow">
            <a:avLst>
              <a:gd name="adj1" fmla="val 50000"/>
              <a:gd name="adj2" fmla="val 30921"/>
            </a:avLst>
          </a:prstGeom>
          <a:blipFill>
            <a:blip r:embed="rId5" cstate="print"/>
            <a:tile tx="0" ty="0" sx="100000" sy="100000" flip="none" algn="tl"/>
          </a:blipFill>
          <a:ln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071538" y="1785926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学术达人经验交流</a:t>
            </a:r>
            <a:endParaRPr lang="zh-CN" altLang="en-US" sz="2400" b="1" dirty="0"/>
          </a:p>
        </p:txBody>
      </p:sp>
      <p:pic>
        <p:nvPicPr>
          <p:cNvPr id="13" name="图片 12" descr="large_PgJr_5fdb00001915118c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763120">
            <a:off x="616859" y="2936791"/>
            <a:ext cx="3040199" cy="3346941"/>
          </a:xfrm>
          <a:prstGeom prst="rect">
            <a:avLst/>
          </a:prstGeom>
        </p:spPr>
      </p:pic>
      <p:sp>
        <p:nvSpPr>
          <p:cNvPr id="14" name="右箭头 13"/>
          <p:cNvSpPr/>
          <p:nvPr/>
        </p:nvSpPr>
        <p:spPr>
          <a:xfrm>
            <a:off x="3929058" y="1857364"/>
            <a:ext cx="500066" cy="357190"/>
          </a:xfrm>
          <a:prstGeom prst="rightArrow">
            <a:avLst/>
          </a:prstGeom>
          <a:blipFill>
            <a:blip r:embed="rId7" cstate="print"/>
            <a:tile tx="0" ty="0" sx="100000" sy="100000" flip="none" algn="tl"/>
          </a:blipFill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786314" y="4500570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海外留学经验交流</a:t>
            </a:r>
            <a:endParaRPr lang="zh-CN" alt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376933790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161" y="0"/>
            <a:ext cx="9115678" cy="6858000"/>
          </a:xfrm>
          <a:prstGeom prst="rect">
            <a:avLst/>
          </a:prstGeom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zh-CN" altLang="en-US" sz="3600" b="1" kern="1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文艺部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290" y="1412776"/>
            <a:ext cx="7358114" cy="4896544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    文艺部主要负责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主办学院文艺方面的活动，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组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织</a:t>
            </a:r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学院同学参加学校的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文艺活动，主要包括全校组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织开展的合唱比赛，以及我院单独开展的一些大型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文艺晚会。其中我院于</a:t>
            </a: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</a:rPr>
              <a:t>2013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年在全校合唱比赛中取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得第一名的佳绩。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    主要举办的活动有：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合唱比赛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  <a:sym typeface="Wingdings"/>
              </a:rPr>
              <a:t>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  <a:sym typeface="Wingdings"/>
              </a:rPr>
              <a:t>春季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文艺晚会</a:t>
            </a:r>
            <a:endParaRPr lang="zh-CN" altLang="en-US" sz="24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" name="竖排标题 1"/>
          <p:cNvSpPr txBox="1">
            <a:spLocks/>
          </p:cNvSpPr>
          <p:nvPr/>
        </p:nvSpPr>
        <p:spPr bwMode="auto">
          <a:xfrm>
            <a:off x="-150349" y="260648"/>
            <a:ext cx="1409981" cy="585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部</a:t>
            </a:r>
            <a:endParaRPr lang="en-US" altLang="zh-CN" sz="36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门</a:t>
            </a:r>
            <a:endParaRPr lang="en-US" altLang="zh-CN" sz="36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介</a:t>
            </a:r>
            <a:endParaRPr lang="en-US" altLang="zh-CN" sz="36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  <a:cs typeface="+mn-cs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  <a:cs typeface="+mn-cs"/>
              </a:rPr>
              <a:t>绍</a:t>
            </a:r>
          </a:p>
        </p:txBody>
      </p:sp>
    </p:spTree>
    <p:extLst>
      <p:ext uri="{BB962C8B-B14F-4D97-AF65-F5344CB8AC3E}">
        <p14:creationId xmlns="" xmlns:p14="http://schemas.microsoft.com/office/powerpoint/2010/main" val="2029792574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161" y="0"/>
            <a:ext cx="9115678" cy="6858000"/>
          </a:xfrm>
          <a:prstGeom prst="rect">
            <a:avLst/>
          </a:prstGeom>
        </p:spPr>
      </p:pic>
      <p:sp>
        <p:nvSpPr>
          <p:cNvPr id="6" name="横卷形 5"/>
          <p:cNvSpPr/>
          <p:nvPr/>
        </p:nvSpPr>
        <p:spPr>
          <a:xfrm>
            <a:off x="5989203" y="285728"/>
            <a:ext cx="2705524" cy="983032"/>
          </a:xfrm>
          <a:prstGeom prst="horizontalScroll">
            <a:avLst/>
          </a:prstGeom>
          <a:noFill/>
          <a:ln>
            <a:solidFill>
              <a:srgbClr val="42EEEE"/>
            </a:solidFill>
            <a:prstDash val="dashDot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活动剪影</a:t>
            </a:r>
          </a:p>
        </p:txBody>
      </p:sp>
      <p:pic>
        <p:nvPicPr>
          <p:cNvPr id="8" name="内容占位符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-660000">
            <a:off x="513232" y="922907"/>
            <a:ext cx="3780000" cy="2520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60000">
            <a:off x="4321904" y="3545362"/>
            <a:ext cx="4022230" cy="261961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59523" y="1731245"/>
            <a:ext cx="3746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合唱比赛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9552" y="4974601"/>
            <a:ext cx="3746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文艺晚会</a:t>
            </a:r>
            <a:endParaRPr lang="zh-CN" altLang="en-US" sz="24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49329" y="1830960"/>
            <a:ext cx="447675" cy="361950"/>
          </a:xfrm>
          <a:prstGeom prst="leftArrow">
            <a:avLst>
              <a:gd name="adj1" fmla="val 50000"/>
              <a:gd name="adj2" fmla="val 30921"/>
            </a:avLst>
          </a:prstGeom>
          <a:blipFill>
            <a:blip r:embed="rId5" cstate="print"/>
            <a:tile tx="0" ty="0" sx="100000" sy="100000" flip="none" algn="tl"/>
          </a:blipFill>
          <a:ln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3498446" y="5026839"/>
            <a:ext cx="500066" cy="357190"/>
          </a:xfrm>
          <a:prstGeom prst="rightArrow">
            <a:avLst/>
          </a:prstGeom>
          <a:blipFill>
            <a:blip r:embed="rId6" cstate="print"/>
            <a:tile tx="0" ty="0" sx="100000" sy="100000" flip="none" algn="tl"/>
          </a:blipFill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7131015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6" y="0"/>
            <a:ext cx="9129846" cy="6858000"/>
          </a:xfrm>
          <a:prstGeom prst="rect">
            <a:avLst/>
          </a:prstGeom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8229600" cy="868362"/>
          </a:xfrm>
        </p:spPr>
        <p:txBody>
          <a:bodyPr/>
          <a:lstStyle/>
          <a:p>
            <a:r>
              <a:rPr lang="zh-CN" altLang="en-US" sz="3600" b="1" kern="12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体育部</a:t>
            </a:r>
            <a:r>
              <a:rPr lang="zh-CN" altLang="en-US" sz="3200" dirty="0"/>
              <a:t> </a:t>
            </a:r>
            <a:endParaRPr lang="zh-CN" alt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38" y="1071546"/>
            <a:ext cx="7833389" cy="5031318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zh-CN" altLang="en-US" sz="2400" kern="12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   体育部是学生会组织和管理学生体育活动的职能部门，</a:t>
            </a:r>
            <a:endParaRPr lang="en-US" altLang="zh-CN" sz="2400" kern="1200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2400" kern="12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主要围绕增强学生身体素质和丰富课余生活的主题，组织</a:t>
            </a:r>
            <a:endParaRPr lang="en-US" altLang="zh-CN" sz="2400" kern="1200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2400" kern="12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开展院级、校级大型体育赛事，并通过多种形式宣传体育</a:t>
            </a:r>
            <a:endParaRPr lang="en-US" altLang="zh-CN" sz="2400" kern="1200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2400" kern="12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健身的重要性，提高同学们的综合素质。</a:t>
            </a:r>
            <a:endParaRPr lang="en-US" altLang="zh-CN" sz="2400" kern="1200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    主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要举办活动有：</a:t>
            </a:r>
            <a:r>
              <a:rPr lang="en-US" altLang="zh-CN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  <a:sym typeface="Wingdings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山东大学篮球赛     </a:t>
            </a:r>
            <a:endParaRPr lang="en-US" altLang="zh-CN" sz="2400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山东大学乒乓球赛</a:t>
            </a:r>
            <a:endParaRPr lang="en-US" altLang="zh-CN" sz="2400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经济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学院师生友谊</a:t>
            </a:r>
            <a:r>
              <a:rPr lang="zh-CN" altLang="en-US" sz="2400" dirty="0" smtClean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羽毛球赛</a:t>
            </a:r>
            <a: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/>
            </a:r>
            <a:br>
              <a:rPr lang="zh-CN" altLang="en-US" sz="2400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</a:br>
            <a:endParaRPr lang="zh-CN" altLang="en-US" sz="2400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endParaRPr lang="zh-CN" altLang="en-US" sz="2400" kern="1200" dirty="0" smtClean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zh-CN" altLang="en-US" sz="2000" dirty="0">
              <a:solidFill>
                <a:srgbClr val="000066"/>
              </a:solidFill>
              <a:latin typeface="宋体" pitchFamily="2" charset="-122"/>
            </a:endParaRPr>
          </a:p>
        </p:txBody>
      </p:sp>
      <p:sp>
        <p:nvSpPr>
          <p:cNvPr id="4" name="竖排标题 1"/>
          <p:cNvSpPr txBox="1">
            <a:spLocks/>
          </p:cNvSpPr>
          <p:nvPr/>
        </p:nvSpPr>
        <p:spPr bwMode="auto">
          <a:xfrm>
            <a:off x="0" y="1875362"/>
            <a:ext cx="1409981" cy="3331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部</a:t>
            </a:r>
            <a:endParaRPr lang="en-US" altLang="zh-CN" sz="36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门</a:t>
            </a:r>
            <a:endParaRPr lang="en-US" altLang="zh-CN" sz="36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介</a:t>
            </a:r>
            <a:endParaRPr lang="en-US" altLang="zh-CN" sz="3600" b="1" dirty="0">
              <a:solidFill>
                <a:srgbClr val="000000"/>
              </a:solidFill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华文楷体" pitchFamily="2" charset="-122"/>
                <a:ea typeface="华文楷体" pitchFamily="2" charset="-122"/>
              </a:rPr>
              <a:t>绍</a:t>
            </a:r>
          </a:p>
        </p:txBody>
      </p:sp>
    </p:spTree>
    <p:extLst>
      <p:ext uri="{BB962C8B-B14F-4D97-AF65-F5344CB8AC3E}">
        <p14:creationId xmlns="" xmlns:p14="http://schemas.microsoft.com/office/powerpoint/2010/main" val="321072897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奥运中国风">
  <a:themeElements>
    <a:clrScheme name="2_奥运中国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奥运中国风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奥运中国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奥运中国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奥运中国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奥运中国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奥运中国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奥运中国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奥运中国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奥运中国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奥运中国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奥运中国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奥运中国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奥运中国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1187</Words>
  <Application>Microsoft Office PowerPoint</Application>
  <PresentationFormat>全屏显示(4:3)</PresentationFormat>
  <Paragraphs>108</Paragraphs>
  <Slides>15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6</vt:i4>
      </vt:variant>
      <vt:variant>
        <vt:lpstr>幻灯片标题</vt:lpstr>
      </vt:variant>
      <vt:variant>
        <vt:i4>15</vt:i4>
      </vt:variant>
    </vt:vector>
  </HeadingPairs>
  <TitlesOfParts>
    <vt:vector size="21" baseType="lpstr">
      <vt:lpstr>默认设计模板</vt:lpstr>
      <vt:lpstr>1_默认设计模板</vt:lpstr>
      <vt:lpstr>2_默认设计模板</vt:lpstr>
      <vt:lpstr>3_默认设计模板</vt:lpstr>
      <vt:lpstr>2_奥运中国风</vt:lpstr>
      <vt:lpstr>4_默认设计模板</vt:lpstr>
      <vt:lpstr>幻灯片 1</vt:lpstr>
      <vt:lpstr>幻灯片 2</vt:lpstr>
      <vt:lpstr>秘书处 </vt:lpstr>
      <vt:lpstr>宣传部 </vt:lpstr>
      <vt:lpstr>学术部 </vt:lpstr>
      <vt:lpstr>幻灯片 6</vt:lpstr>
      <vt:lpstr>文艺部 </vt:lpstr>
      <vt:lpstr>幻灯片 8</vt:lpstr>
      <vt:lpstr>体育部 </vt:lpstr>
      <vt:lpstr>幻灯片 10</vt:lpstr>
      <vt:lpstr>权益部 </vt:lpstr>
      <vt:lpstr>幻灯片 12</vt:lpstr>
      <vt:lpstr>社会实践部 </vt:lpstr>
      <vt:lpstr>幻灯片 14</vt:lpstr>
      <vt:lpstr>幻灯片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lyx</dc:creator>
  <cp:lastModifiedBy>Administrator</cp:lastModifiedBy>
  <cp:revision>45</cp:revision>
  <dcterms:created xsi:type="dcterms:W3CDTF">2014-09-16T12:24:04Z</dcterms:created>
  <dcterms:modified xsi:type="dcterms:W3CDTF">2014-09-16T19:04:02Z</dcterms:modified>
</cp:coreProperties>
</file>